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9" r:id="rId4"/>
    <p:sldId id="257" r:id="rId5"/>
    <p:sldId id="260" r:id="rId6"/>
    <p:sldId id="258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72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Owenreagh - Flow Duration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'Flow Duration Dilution'!$F$5:$F$13</c:f>
              <c:numCache>
                <c:formatCode>General</c:formatCode>
                <c:ptCount val="9"/>
                <c:pt idx="0">
                  <c:v>1</c:v>
                </c:pt>
                <c:pt idx="1">
                  <c:v>5</c:v>
                </c:pt>
                <c:pt idx="2">
                  <c:v>10</c:v>
                </c:pt>
                <c:pt idx="3">
                  <c:v>25</c:v>
                </c:pt>
                <c:pt idx="4">
                  <c:v>50</c:v>
                </c:pt>
                <c:pt idx="5">
                  <c:v>75</c:v>
                </c:pt>
                <c:pt idx="6">
                  <c:v>90</c:v>
                </c:pt>
                <c:pt idx="7">
                  <c:v>95</c:v>
                </c:pt>
                <c:pt idx="8">
                  <c:v>99</c:v>
                </c:pt>
              </c:numCache>
            </c:numRef>
          </c:xVal>
          <c:yVal>
            <c:numRef>
              <c:f>'Flow Duration Dilution'!$G$5:$G$13</c:f>
              <c:numCache>
                <c:formatCode>General</c:formatCode>
                <c:ptCount val="9"/>
                <c:pt idx="0">
                  <c:v>11.420245398773011</c:v>
                </c:pt>
                <c:pt idx="1">
                  <c:v>6.7229038854805721</c:v>
                </c:pt>
                <c:pt idx="2">
                  <c:v>4.6779141104294482</c:v>
                </c:pt>
                <c:pt idx="3">
                  <c:v>2.4539877300613493</c:v>
                </c:pt>
                <c:pt idx="4">
                  <c:v>1.1886503067484664</c:v>
                </c:pt>
                <c:pt idx="5">
                  <c:v>0.64289366053169728</c:v>
                </c:pt>
                <c:pt idx="6">
                  <c:v>0.43839468302658485</c:v>
                </c:pt>
                <c:pt idx="7">
                  <c:v>0.3693762781186094</c:v>
                </c:pt>
                <c:pt idx="8">
                  <c:v>0.28246421267893657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D6-4A7A-A823-599EC7C293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556184"/>
        <c:axId val="496557496"/>
      </c:scatterChart>
      <c:valAx>
        <c:axId val="496556184"/>
        <c:scaling>
          <c:logBase val="10"/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Percent of time flow exceeded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557496"/>
        <c:crosses val="autoZero"/>
        <c:crossBetween val="midCat"/>
      </c:valAx>
      <c:valAx>
        <c:axId val="496557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Flow (m</a:t>
                </a:r>
                <a:r>
                  <a:rPr lang="en-US" baseline="30000"/>
                  <a:t>3</a:t>
                </a:r>
                <a:r>
                  <a:rPr lang="en-US"/>
                  <a:t>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5561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8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7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1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3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4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35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54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6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06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03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0E46-DA3B-4E95-96AE-2360F37AC18C}" type="datetimeFigureOut">
              <a:rPr lang="en-GB" smtClean="0"/>
              <a:t>30/06/2016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A1C2E-330F-4C7E-AB2B-E98E414A6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u="sng" dirty="0"/>
              <a:t>Curraghinalt Water Quality Discharge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9461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Purpose of discussion is to provide update on progress of water balance and water quality assessment</a:t>
            </a:r>
          </a:p>
          <a:p>
            <a:r>
              <a:rPr lang="en-GB" dirty="0"/>
              <a:t>Review of available water quality standards and current water license for tunnel extension</a:t>
            </a:r>
          </a:p>
          <a:p>
            <a:r>
              <a:rPr lang="en-GB" dirty="0"/>
              <a:t>Discussion of methodology for water quality impact assessment</a:t>
            </a:r>
          </a:p>
          <a:p>
            <a:r>
              <a:rPr lang="en-GB" dirty="0"/>
              <a:t>Two consented discharges will be required</a:t>
            </a:r>
          </a:p>
          <a:p>
            <a:pPr lvl="1"/>
            <a:r>
              <a:rPr lang="en-GB" dirty="0"/>
              <a:t>Extension of current consent for existing infrastructure area, including mine water contribution during construction phase</a:t>
            </a:r>
          </a:p>
          <a:p>
            <a:pPr lvl="1"/>
            <a:r>
              <a:rPr lang="en-GB" dirty="0"/>
              <a:t>New consent for mine site area; including construction work and treated discharges from mine site</a:t>
            </a:r>
          </a:p>
          <a:p>
            <a:r>
              <a:rPr lang="en-GB" dirty="0"/>
              <a:t>Presentation focusses on new consent.  However, methodology for both consents will follow same approach taken for Tunnel Extension Water License Application</a:t>
            </a:r>
          </a:p>
        </p:txBody>
      </p:sp>
    </p:spTree>
    <p:extLst>
      <p:ext uri="{BB962C8B-B14F-4D97-AF65-F5344CB8AC3E}">
        <p14:creationId xmlns:p14="http://schemas.microsoft.com/office/powerpoint/2010/main" val="2752076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945" y="738085"/>
            <a:ext cx="2335501" cy="49346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/>
              <a:t>Water Balance Update</a:t>
            </a:r>
          </a:p>
          <a:p>
            <a:endParaRPr lang="en-GB" sz="1600" u="sng" dirty="0"/>
          </a:p>
          <a:p>
            <a:r>
              <a:rPr lang="en-GB" sz="1600" dirty="0"/>
              <a:t>Water Balance model of site and water management infrastructure has been created and used to develop initial site water balance</a:t>
            </a:r>
          </a:p>
          <a:p>
            <a:endParaRPr lang="en-GB" sz="16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Monthly time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Includes all mine site components</a:t>
            </a:r>
          </a:p>
          <a:p>
            <a:endParaRPr lang="en-GB" sz="1600" dirty="0"/>
          </a:p>
          <a:p>
            <a:r>
              <a:rPr lang="en-GB" sz="1600" dirty="0"/>
              <a:t>Currently being used to refine site water management plan, optimise sizing of water storage ponds and water treatment plant</a:t>
            </a:r>
            <a:endParaRPr lang="en-GB" sz="16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569" y="569880"/>
            <a:ext cx="9131169" cy="510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028" y="228600"/>
            <a:ext cx="7673496" cy="642158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97712" y="2073349"/>
            <a:ext cx="173385" cy="14850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8026419" y="5851451"/>
            <a:ext cx="173385" cy="14850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8281600" y="4681869"/>
            <a:ext cx="173385" cy="14850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026419" y="3425589"/>
            <a:ext cx="1222745" cy="606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77936" y="1747564"/>
            <a:ext cx="5522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/>
              <a:t>SW09</a:t>
            </a:r>
            <a:endParaRPr lang="en-GB" sz="12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463983" y="5978518"/>
            <a:ext cx="55220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/>
              <a:t>SW11</a:t>
            </a:r>
            <a:endParaRPr lang="en-GB" sz="12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751531" y="4404162"/>
            <a:ext cx="57464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/>
              <a:t>SWN5</a:t>
            </a:r>
            <a:endParaRPr lang="en-GB" sz="1200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8219905" y="3579485"/>
            <a:ext cx="85138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b="1" dirty="0"/>
              <a:t>Mine Area</a:t>
            </a:r>
            <a:endParaRPr lang="en-GB" sz="1200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3949" y="2731260"/>
            <a:ext cx="2621036" cy="5191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Focus on Owenreagh River and discharge from Mine Site Area</a:t>
            </a:r>
            <a:endParaRPr lang="en-GB" sz="14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54037" y="185393"/>
            <a:ext cx="54734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/>
              <a:t>Baseline Water Quality Sampling Close to Mine Site Area</a:t>
            </a:r>
            <a:endParaRPr lang="en-GB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570541" y="1571889"/>
            <a:ext cx="21501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Existing consent discharges to Owenkillew</a:t>
            </a:r>
            <a:endParaRPr lang="en-GB" sz="1400" b="1" baseline="30000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>
            <a:off x="6605516" y="1833499"/>
            <a:ext cx="965025" cy="239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6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419218"/>
            <a:ext cx="5622780" cy="5840005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598738"/>
              </p:ext>
            </p:extLst>
          </p:nvPr>
        </p:nvGraphicFramePr>
        <p:xfrm>
          <a:off x="6728476" y="2878111"/>
          <a:ext cx="5113754" cy="3599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56999" y="3654013"/>
            <a:ext cx="14460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50%ile = 1.2 m</a:t>
            </a:r>
            <a:r>
              <a:rPr lang="en-GB" sz="1400" baseline="30000" dirty="0"/>
              <a:t>3</a:t>
            </a:r>
            <a:r>
              <a:rPr lang="en-GB" sz="1400" dirty="0"/>
              <a:t>/s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508934" y="5040918"/>
            <a:ext cx="4416524" cy="2206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84082" y="4928981"/>
            <a:ext cx="224852" cy="223875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33665" y="5219599"/>
            <a:ext cx="70083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56 km</a:t>
            </a:r>
            <a:r>
              <a:rPr lang="en-GB" sz="1400" b="1" baseline="30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9052" y="2438681"/>
            <a:ext cx="60946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/>
              <a:t>2 km</a:t>
            </a:r>
            <a:r>
              <a:rPr lang="en-GB" sz="1400" b="1" baseline="30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5457" y="749017"/>
            <a:ext cx="510562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u="sng" dirty="0"/>
              <a:t>Hydrological Catchments for Receiving Environment</a:t>
            </a:r>
          </a:p>
          <a:p>
            <a:r>
              <a:rPr lang="en-GB" dirty="0"/>
              <a:t>Owenreagh River – 56 km</a:t>
            </a:r>
            <a:r>
              <a:rPr lang="en-GB" baseline="30000" dirty="0"/>
              <a:t>2</a:t>
            </a:r>
            <a:r>
              <a:rPr lang="en-GB" dirty="0"/>
              <a:t> downstream of mine site</a:t>
            </a:r>
          </a:p>
          <a:p>
            <a:r>
              <a:rPr lang="en-GB" dirty="0"/>
              <a:t>Unnamed Watercourse draining mine site – 2 km</a:t>
            </a:r>
            <a:r>
              <a:rPr lang="en-GB" baseline="30000" dirty="0"/>
              <a:t>2</a:t>
            </a:r>
          </a:p>
          <a:p>
            <a:endParaRPr lang="en-GB" dirty="0"/>
          </a:p>
          <a:p>
            <a:r>
              <a:rPr lang="en-GB" i="1" dirty="0"/>
              <a:t>Proposed receiving environment is Owenreagh River</a:t>
            </a:r>
          </a:p>
        </p:txBody>
      </p:sp>
    </p:spTree>
    <p:extLst>
      <p:ext uri="{BB962C8B-B14F-4D97-AF65-F5344CB8AC3E}">
        <p14:creationId xmlns:p14="http://schemas.microsoft.com/office/powerpoint/2010/main" val="236536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88" y="2970828"/>
            <a:ext cx="5992632" cy="946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896" y="4610944"/>
            <a:ext cx="888306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/>
              <a:t>Discharge to Receiving Environment from Treatment Plan</a:t>
            </a:r>
          </a:p>
          <a:p>
            <a:endParaRPr lang="en-GB" sz="1400" dirty="0"/>
          </a:p>
          <a:p>
            <a:r>
              <a:rPr lang="en-GB" sz="1400" dirty="0"/>
              <a:t>Average in Year 6 = 20.5 m</a:t>
            </a:r>
            <a:r>
              <a:rPr lang="en-GB" sz="1400" baseline="30000" dirty="0"/>
              <a:t>3</a:t>
            </a:r>
            <a:r>
              <a:rPr lang="en-GB" sz="1400" dirty="0"/>
              <a:t>/hour = 6 L/s</a:t>
            </a:r>
          </a:p>
          <a:p>
            <a:r>
              <a:rPr lang="en-GB" sz="1400" dirty="0"/>
              <a:t>Maximum in Year 6 ~ 150 m</a:t>
            </a:r>
            <a:r>
              <a:rPr lang="en-GB" sz="1400" baseline="30000" dirty="0"/>
              <a:t>3</a:t>
            </a:r>
            <a:r>
              <a:rPr lang="en-GB" sz="1400" dirty="0"/>
              <a:t>/hour = 42 L/s</a:t>
            </a:r>
          </a:p>
          <a:p>
            <a:endParaRPr lang="en-GB" sz="1400" dirty="0"/>
          </a:p>
          <a:p>
            <a:r>
              <a:rPr lang="en-GB" sz="1400" dirty="0"/>
              <a:t>Median River Flow = 1.2 m</a:t>
            </a:r>
            <a:r>
              <a:rPr lang="en-GB" sz="1400" baseline="30000" dirty="0"/>
              <a:t>3</a:t>
            </a:r>
            <a:r>
              <a:rPr lang="en-GB" sz="1400" dirty="0"/>
              <a:t>/s (1,200 L/s)</a:t>
            </a:r>
          </a:p>
          <a:p>
            <a:r>
              <a:rPr lang="en-GB" sz="1400" dirty="0"/>
              <a:t>Max. Treatment Plant = 3.5% of river flow; Average Treatment Plant = 0.5% river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825" y="748433"/>
            <a:ext cx="5210175" cy="316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378" y="365230"/>
            <a:ext cx="6423022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Dilution Calculations to be Undertaken to Assess Post-development Concentrations in Receiving Environment</a:t>
            </a:r>
          </a:p>
          <a:p>
            <a:endParaRPr lang="en-GB" sz="1400" dirty="0"/>
          </a:p>
          <a:p>
            <a:r>
              <a:rPr lang="en-GB" sz="1400" dirty="0"/>
              <a:t>Same methods as for Tunnel Extension Water License - Assumption of total mixing across river width</a:t>
            </a:r>
          </a:p>
          <a:p>
            <a:endParaRPr lang="en-GB" sz="1400" dirty="0"/>
          </a:p>
          <a:p>
            <a:r>
              <a:rPr lang="en-GB" sz="1400" dirty="0"/>
              <a:t>Calculations to be Undertaken for Average Flow Conditions for Owenreagh River</a:t>
            </a:r>
          </a:p>
          <a:p>
            <a:endParaRPr lang="en-GB" sz="1400" dirty="0"/>
          </a:p>
          <a:p>
            <a:r>
              <a:rPr lang="en-GB" sz="1400" dirty="0"/>
              <a:t>Assessment requires initial predictions of water treatment plant effluent</a:t>
            </a:r>
          </a:p>
          <a:p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837407" y="313342"/>
            <a:ext cx="327361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Example Calculation for Tunnel Extension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45700" y="3899547"/>
            <a:ext cx="281828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i="1" dirty="0"/>
              <a:t>Predicted concentration in treated effluent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9354868" y="3567107"/>
            <a:ext cx="501513" cy="3436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28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755" y="5934418"/>
            <a:ext cx="850206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u="sng" dirty="0"/>
              <a:t>Other  Potential Parameters of Concern</a:t>
            </a:r>
          </a:p>
          <a:p>
            <a:r>
              <a:rPr lang="en-GB" sz="1400" dirty="0"/>
              <a:t>Chloride, sulphate, uranium, vanadium</a:t>
            </a:r>
          </a:p>
          <a:p>
            <a:r>
              <a:rPr lang="en-GB" sz="1400" dirty="0"/>
              <a:t>No agreed standards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54" y="191752"/>
            <a:ext cx="8598643" cy="574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9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u="sng" dirty="0"/>
              <a:t>Way Forward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9345" y="1319194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Site Water Balance to be finalised in next few weeks</a:t>
            </a:r>
          </a:p>
          <a:p>
            <a:r>
              <a:rPr lang="en-GB" dirty="0"/>
              <a:t>Once Water Treatment Plant effluent concentrations are obtained, dilution calculations based on water balance and baseline hydrology will be undertaken</a:t>
            </a:r>
          </a:p>
          <a:p>
            <a:r>
              <a:rPr lang="en-GB" dirty="0"/>
              <a:t>Initial set of Discharge Criteria will be provided for discussion</a:t>
            </a:r>
          </a:p>
          <a:p>
            <a:r>
              <a:rPr lang="en-GB" dirty="0"/>
              <a:t>Prior to this we would look for;</a:t>
            </a:r>
          </a:p>
          <a:p>
            <a:pPr lvl="1"/>
            <a:r>
              <a:rPr lang="en-GB" dirty="0"/>
              <a:t>Confirmation of list of Parameters of Concern </a:t>
            </a:r>
          </a:p>
          <a:p>
            <a:pPr lvl="1"/>
            <a:r>
              <a:rPr lang="en-GB" dirty="0"/>
              <a:t>Confirmation of EQS values for receiving environment</a:t>
            </a:r>
          </a:p>
          <a:p>
            <a:pPr lvl="1"/>
            <a:r>
              <a:rPr lang="en-GB" dirty="0"/>
              <a:t>Conformation of methodology for calculations supporting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1163178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433</Words>
  <Application>Microsoft Office PowerPoint</Application>
  <PresentationFormat>Widescreen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Curraghinalt Water Quality Discharge Limits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Stewart</dc:creator>
  <cp:lastModifiedBy>Michael Stewart</cp:lastModifiedBy>
  <cp:revision>19</cp:revision>
  <dcterms:created xsi:type="dcterms:W3CDTF">2016-06-23T15:18:06Z</dcterms:created>
  <dcterms:modified xsi:type="dcterms:W3CDTF">2016-06-30T08:22:18Z</dcterms:modified>
</cp:coreProperties>
</file>